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41.png" ContentType="image/png"/>
  <Override PartName="/ppt/media/image40.png" ContentType="image/png"/>
  <Override PartName="/ppt/media/image37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6.png" ContentType="image/png"/>
  <Override PartName="/ppt/media/image2.gif" ContentType="image/gif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media/image7.png" ContentType="image/png"/>
  <Override PartName="/ppt/media/image22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gif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828800" y="431640"/>
            <a:ext cx="6970680" cy="379080"/>
          </a:xfrm>
          <a:prstGeom prst="rect">
            <a:avLst/>
          </a:prstGeom>
          <a:solidFill>
            <a:srgbClr val="1c3e7d"/>
          </a:solidFill>
          <a:ln w="12600">
            <a:noFill/>
          </a:ln>
          <a:effectLst>
            <a:outerShdw dir="2700000" dist="107423">
              <a:srgbClr val="eeece1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360" rIns="90360" tIns="44280" bIns="44280" anchor="ctr"/>
          <a:p>
            <a:pPr algn="r"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Geoscience and Remote Sensing Society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" name="Picture 10" descr=""/>
          <p:cNvPicPr/>
          <p:nvPr/>
        </p:nvPicPr>
        <p:blipFill>
          <a:blip r:embed="rId2"/>
          <a:stretch/>
        </p:blipFill>
        <p:spPr>
          <a:xfrm>
            <a:off x="142920" y="138240"/>
            <a:ext cx="1474560" cy="985680"/>
          </a:xfrm>
          <a:prstGeom prst="rect">
            <a:avLst/>
          </a:prstGeom>
          <a:ln>
            <a:noFill/>
          </a:ln>
        </p:spPr>
      </p:pic>
      <p:pic>
        <p:nvPicPr>
          <p:cNvPr id="2" name="Picture 6" descr=""/>
          <p:cNvPicPr/>
          <p:nvPr/>
        </p:nvPicPr>
        <p:blipFill>
          <a:blip r:embed="rId3"/>
          <a:stretch/>
        </p:blipFill>
        <p:spPr>
          <a:xfrm>
            <a:off x="7696080" y="6400800"/>
            <a:ext cx="1369800" cy="45540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2963160" y="6505560"/>
            <a:ext cx="313020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IADF Technical Committee  – March 2018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936360" y="1283400"/>
            <a:ext cx="62982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Analysis and Data Fusion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Picture 2" descr=""/>
          <p:cNvPicPr/>
          <p:nvPr/>
        </p:nvPicPr>
        <p:blipFill>
          <a:blip r:embed="rId1"/>
          <a:stretch/>
        </p:blipFill>
        <p:spPr>
          <a:xfrm>
            <a:off x="6372360" y="908640"/>
            <a:ext cx="2646720" cy="1906200"/>
          </a:xfrm>
          <a:prstGeom prst="rect">
            <a:avLst/>
          </a:prstGeom>
          <a:ln>
            <a:noFill/>
          </a:ln>
        </p:spPr>
      </p:pic>
      <p:pic>
        <p:nvPicPr>
          <p:cNvPr id="42" name="Picture 4" descr=""/>
          <p:cNvPicPr/>
          <p:nvPr/>
        </p:nvPicPr>
        <p:blipFill>
          <a:blip r:embed="rId2"/>
          <a:stretch/>
        </p:blipFill>
        <p:spPr>
          <a:xfrm>
            <a:off x="251640" y="1251720"/>
            <a:ext cx="694800" cy="64620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3348000" y="3141000"/>
            <a:ext cx="4750560" cy="24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Bertrand Le Saux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IADF chair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Ronny Hänsch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Naoto Yokoya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IADF co-chairs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936360" y="1283400"/>
            <a:ext cx="62982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Analysis and Data Fusion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Picture 2" descr=""/>
          <p:cNvPicPr/>
          <p:nvPr/>
        </p:nvPicPr>
        <p:blipFill>
          <a:blip r:embed="rId1"/>
          <a:stretch/>
        </p:blipFill>
        <p:spPr>
          <a:xfrm>
            <a:off x="6372360" y="908640"/>
            <a:ext cx="2646720" cy="190620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271080" y="1953360"/>
            <a:ext cx="84592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Ongoing activities: Data Fusion Contest 2018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Our goals: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Explore assets/complementaries of various sensors for the same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Bring together people from the technical IADF community and people working on advanced sensor development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Make innovative and interdisciplinary applications emerge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parallel,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GRSL special stream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for open research and novel applications with these new sensors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4" descr=""/>
          <p:cNvPicPr/>
          <p:nvPr/>
        </p:nvPicPr>
        <p:blipFill>
          <a:blip r:embed="rId2"/>
          <a:stretch/>
        </p:blipFill>
        <p:spPr>
          <a:xfrm>
            <a:off x="251640" y="1251720"/>
            <a:ext cx="694800" cy="646200"/>
          </a:xfrm>
          <a:prstGeom prst="rect">
            <a:avLst/>
          </a:prstGeom>
          <a:ln>
            <a:noFill/>
          </a:ln>
        </p:spPr>
      </p:pic>
      <p:pic>
        <p:nvPicPr>
          <p:cNvPr id="95" name="図 6" descr=""/>
          <p:cNvPicPr/>
          <p:nvPr/>
        </p:nvPicPr>
        <p:blipFill>
          <a:blip r:embed="rId3"/>
          <a:stretch/>
        </p:blipFill>
        <p:spPr>
          <a:xfrm>
            <a:off x="0" y="5469840"/>
            <a:ext cx="9142920" cy="83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936360" y="1283400"/>
            <a:ext cx="62982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Analysis and Data Fusion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icture 2" descr=""/>
          <p:cNvPicPr/>
          <p:nvPr/>
        </p:nvPicPr>
        <p:blipFill>
          <a:blip r:embed="rId1"/>
          <a:stretch/>
        </p:blipFill>
        <p:spPr>
          <a:xfrm>
            <a:off x="6372360" y="908640"/>
            <a:ext cx="2646720" cy="1906200"/>
          </a:xfrm>
          <a:prstGeom prst="rect">
            <a:avLst/>
          </a:prstGeom>
          <a:ln>
            <a:noFill/>
          </a:ln>
        </p:spPr>
      </p:pic>
      <p:pic>
        <p:nvPicPr>
          <p:cNvPr id="98" name="Picture 4" descr=""/>
          <p:cNvPicPr/>
          <p:nvPr/>
        </p:nvPicPr>
        <p:blipFill>
          <a:blip r:embed="rId2"/>
          <a:stretch/>
        </p:blipFill>
        <p:spPr>
          <a:xfrm>
            <a:off x="251640" y="1251720"/>
            <a:ext cx="694800" cy="64620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5049360" y="3629880"/>
            <a:ext cx="17964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3"/>
          <p:cNvSpPr/>
          <p:nvPr/>
        </p:nvSpPr>
        <p:spPr>
          <a:xfrm>
            <a:off x="271080" y="1920240"/>
            <a:ext cx="80488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50% activities proposal: EARTHVISION’19 workshop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Build up on the successes of EV’15 and EV’17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Workshop proposal at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CVPR’19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(Long Beach, Cal., USA, June 16-21, 2019) (deadline: october 2018)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Gather people and stellar keynote speakers from GRS and CV/ML, from both industry and academia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High-quality papers: double-blind review process, high selection rate (around 25%)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1370520" y="3049200"/>
            <a:ext cx="2794680" cy="115524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4"/>
          <a:stretch/>
        </p:blipFill>
        <p:spPr>
          <a:xfrm>
            <a:off x="4706640" y="3049200"/>
            <a:ext cx="2790360" cy="115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936360" y="1283400"/>
            <a:ext cx="62982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Analysis and Data Fusion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Picture 2" descr=""/>
          <p:cNvPicPr/>
          <p:nvPr/>
        </p:nvPicPr>
        <p:blipFill>
          <a:blip r:embed="rId1"/>
          <a:stretch/>
        </p:blipFill>
        <p:spPr>
          <a:xfrm>
            <a:off x="6372360" y="908640"/>
            <a:ext cx="2646720" cy="1906200"/>
          </a:xfrm>
          <a:prstGeom prst="rect">
            <a:avLst/>
          </a:prstGeom>
          <a:ln>
            <a:noFill/>
          </a:ln>
        </p:spPr>
      </p:pic>
      <p:pic>
        <p:nvPicPr>
          <p:cNvPr id="105" name="Picture 4" descr=""/>
          <p:cNvPicPr/>
          <p:nvPr/>
        </p:nvPicPr>
        <p:blipFill>
          <a:blip r:embed="rId2"/>
          <a:stretch/>
        </p:blipFill>
        <p:spPr>
          <a:xfrm>
            <a:off x="251640" y="1251720"/>
            <a:ext cx="694800" cy="64620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5212080" y="4954320"/>
            <a:ext cx="17964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3"/>
          <p:cNvSpPr/>
          <p:nvPr/>
        </p:nvSpPr>
        <p:spPr>
          <a:xfrm>
            <a:off x="271080" y="1920240"/>
            <a:ext cx="878040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50% activities proposal: EARTHVISION’19 workshop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14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1440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GRSS funding ($15K) will be used to cover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144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Keynote speakers’ expenditures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144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Organizers’ travel expenditures (partially)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7144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Best paper prize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040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Expected return of investment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04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Expanded GRSS membership </a:t>
            </a:r>
            <a:r>
              <a:rPr b="0" lang="en-US" sz="1800" spc="-1" strike="noStrike">
                <a:solidFill>
                  <a:srgbClr val="95b3d7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(Globalization)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04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Expanded participation to IGARSS and other GRSS conferences/workshops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95b3d7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(Education)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04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Increased awareness of GRSS initiatives, including DASE, in IEEE CompSoc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95b3d7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(Globalization / Education)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040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Possible evaluation metrics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04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Number workshop participants (by itself and as compared to 2015/2017)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1104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% workshop participants, who are not yet GRSS members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936360" y="1283400"/>
            <a:ext cx="62982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Analysis and Data Fusion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2" descr=""/>
          <p:cNvPicPr/>
          <p:nvPr/>
        </p:nvPicPr>
        <p:blipFill>
          <a:blip r:embed="rId1"/>
          <a:stretch/>
        </p:blipFill>
        <p:spPr>
          <a:xfrm>
            <a:off x="6372360" y="908640"/>
            <a:ext cx="2646720" cy="1906200"/>
          </a:xfrm>
          <a:prstGeom prst="rect">
            <a:avLst/>
          </a:prstGeom>
          <a:ln>
            <a:noFill/>
          </a:ln>
        </p:spPr>
      </p:pic>
      <p:sp>
        <p:nvSpPr>
          <p:cNvPr id="46" name="CustomShape 2"/>
          <p:cNvSpPr/>
          <p:nvPr/>
        </p:nvSpPr>
        <p:spPr>
          <a:xfrm>
            <a:off x="271080" y="2205360"/>
            <a:ext cx="8459280" cy="50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491 members in IADF TC  (+97 since 01/2017)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(incl. industry presence: ESA, DLR,  Digital Globe, Apple, Deimos Imaging, JRC, Optech, EADS Innovation, Telops Inc., A.U.G. Signals, Astrium, NASA Goddard, Mitsubishi Research, AGT international, GLOBI Hi-Tech, PCI Geomatics, MHA Technologies, Specktech, Bio-Geo-Recon, Long-Short Way Inc.,…),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2159 members in Linkedin Discussion group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Today’s talk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IGARSS sessions and tutorials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Publications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 Fusion Contest 2018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Earth Vision 2019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Picture 4" descr=""/>
          <p:cNvPicPr/>
          <p:nvPr/>
        </p:nvPicPr>
        <p:blipFill>
          <a:blip r:embed="rId2"/>
          <a:stretch/>
        </p:blipFill>
        <p:spPr>
          <a:xfrm>
            <a:off x="251640" y="1251720"/>
            <a:ext cx="694800" cy="64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936360" y="1283400"/>
            <a:ext cx="62982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Analysis and Data Fusion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Picture 2" descr=""/>
          <p:cNvPicPr/>
          <p:nvPr/>
        </p:nvPicPr>
        <p:blipFill>
          <a:blip r:embed="rId1"/>
          <a:stretch/>
        </p:blipFill>
        <p:spPr>
          <a:xfrm>
            <a:off x="6372360" y="908640"/>
            <a:ext cx="2646720" cy="190620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271080" y="1881360"/>
            <a:ext cx="8459280" cy="447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IGARSS sessions: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 Fusion invited session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 technical papers on “multi+” data processing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(Longbotham, Pohl, Chanussot, Chehata, Liao, Sakaruda…)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All sensors, both methodological and application-oriented topics (pansharpening, unmixing, deep learning, forest monitoring, urban detection)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 Fusion Contest invited session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5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 overview talk about the contest / 4 technical papers by the winners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" name="Picture 4" descr=""/>
          <p:cNvPicPr/>
          <p:nvPr/>
        </p:nvPicPr>
        <p:blipFill>
          <a:blip r:embed="rId2"/>
          <a:stretch/>
        </p:blipFill>
        <p:spPr>
          <a:xfrm>
            <a:off x="251640" y="1251720"/>
            <a:ext cx="694800" cy="64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936360" y="1283400"/>
            <a:ext cx="62982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Analysis and Data Fusion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271080" y="2205360"/>
            <a:ext cx="8459280" cy="30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IGARSS tutorial on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Machine Learning in Remote Sensing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Spread good practices for data preparation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Present efficient and advanced machine learning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Speakers: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Ronny Hänsch, Bertrand Le Saux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Yuliya Tarabalka, Devis Tuia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Picture 4" descr=""/>
          <p:cNvPicPr/>
          <p:nvPr/>
        </p:nvPicPr>
        <p:blipFill>
          <a:blip r:embed="rId1"/>
          <a:stretch/>
        </p:blipFill>
        <p:spPr>
          <a:xfrm>
            <a:off x="251640" y="1251720"/>
            <a:ext cx="694800" cy="646200"/>
          </a:xfrm>
          <a:prstGeom prst="rect">
            <a:avLst/>
          </a:prstGeom>
          <a:ln>
            <a:noFill/>
          </a:ln>
        </p:spPr>
      </p:pic>
      <p:pic>
        <p:nvPicPr>
          <p:cNvPr id="55" name="Picture 2" descr=""/>
          <p:cNvPicPr/>
          <p:nvPr/>
        </p:nvPicPr>
        <p:blipFill>
          <a:blip r:embed="rId2"/>
          <a:stretch/>
        </p:blipFill>
        <p:spPr>
          <a:xfrm>
            <a:off x="6372360" y="909000"/>
            <a:ext cx="2646720" cy="190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936360" y="1283400"/>
            <a:ext cx="62982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Analysis and Data Fusion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Picture 2" descr=""/>
          <p:cNvPicPr/>
          <p:nvPr/>
        </p:nvPicPr>
        <p:blipFill>
          <a:blip r:embed="rId1"/>
          <a:stretch/>
        </p:blipFill>
        <p:spPr>
          <a:xfrm>
            <a:off x="6372360" y="908640"/>
            <a:ext cx="2646720" cy="1906200"/>
          </a:xfrm>
          <a:prstGeom prst="rect">
            <a:avLst/>
          </a:prstGeom>
          <a:ln>
            <a:noFill/>
          </a:ln>
        </p:spPr>
      </p:pic>
      <p:sp>
        <p:nvSpPr>
          <p:cNvPr id="58" name="CustomShape 2"/>
          <p:cNvSpPr/>
          <p:nvPr/>
        </p:nvSpPr>
        <p:spPr>
          <a:xfrm>
            <a:off x="271080" y="2205360"/>
            <a:ext cx="8459280" cy="264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Publications: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JSTARS paper on the outcome of the 2017 Contest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accepted after minor revision, in press.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Column paper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GRSM announcing the 2018 Contest: in press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(March issue)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" name="Picture 4" descr=""/>
          <p:cNvPicPr/>
          <p:nvPr/>
        </p:nvPicPr>
        <p:blipFill>
          <a:blip r:embed="rId2"/>
          <a:stretch/>
        </p:blipFill>
        <p:spPr>
          <a:xfrm>
            <a:off x="251640" y="1251720"/>
            <a:ext cx="694800" cy="64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936360" y="1283400"/>
            <a:ext cx="62982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Analysis and Data Fusion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" name="Picture 2" descr=""/>
          <p:cNvPicPr/>
          <p:nvPr/>
        </p:nvPicPr>
        <p:blipFill>
          <a:blip r:embed=""/>
          <a:stretch/>
        </p:blipFill>
        <p:spPr>
          <a:xfrm>
            <a:off x="6372360" y="908640"/>
            <a:ext cx="2646720" cy="1906200"/>
          </a:xfrm>
          <a:prstGeom prst="rect">
            <a:avLst/>
          </a:prstGeom>
          <a:ln>
            <a:noFill/>
          </a:ln>
        </p:spPr>
      </p:pic>
      <p:sp>
        <p:nvSpPr>
          <p:cNvPr id="62" name="CustomShape 2"/>
          <p:cNvSpPr/>
          <p:nvPr/>
        </p:nvSpPr>
        <p:spPr>
          <a:xfrm>
            <a:off x="271080" y="1920240"/>
            <a:ext cx="704304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Ongoing activities: Data Fusion Contest 2018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Advanced multi-sensor optical remote sensing for urban land use and land cover classification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Guest organizer: Saurabh Prasad (Houston Univ.)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4" descr=""/>
          <p:cNvPicPr/>
          <p:nvPr/>
        </p:nvPicPr>
        <p:blipFill>
          <a:blip r:embed="rId1"/>
          <a:stretch/>
        </p:blipFill>
        <p:spPr>
          <a:xfrm>
            <a:off x="251640" y="1251720"/>
            <a:ext cx="694800" cy="64620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0" y="4001400"/>
            <a:ext cx="9142560" cy="198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図 12" descr=""/>
          <p:cNvPicPr/>
          <p:nvPr/>
        </p:nvPicPr>
        <p:blipFill>
          <a:blip r:embed="rId1"/>
          <a:stretch/>
        </p:blipFill>
        <p:spPr>
          <a:xfrm>
            <a:off x="4552560" y="2558520"/>
            <a:ext cx="2853000" cy="1280880"/>
          </a:xfrm>
          <a:prstGeom prst="rect">
            <a:avLst/>
          </a:prstGeom>
          <a:ln>
            <a:noFill/>
          </a:ln>
        </p:spPr>
      </p:pic>
      <p:sp>
        <p:nvSpPr>
          <p:cNvPr id="66" name="CustomShape 1"/>
          <p:cNvSpPr/>
          <p:nvPr/>
        </p:nvSpPr>
        <p:spPr>
          <a:xfrm>
            <a:off x="936360" y="1283400"/>
            <a:ext cx="62982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Analysis and Data Fusion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" name="Picture 2" descr=""/>
          <p:cNvPicPr/>
          <p:nvPr/>
        </p:nvPicPr>
        <p:blipFill>
          <a:blip r:embed="rId2"/>
          <a:stretch/>
        </p:blipFill>
        <p:spPr>
          <a:xfrm>
            <a:off x="6372360" y="908640"/>
            <a:ext cx="2646720" cy="1906200"/>
          </a:xfrm>
          <a:prstGeom prst="rect">
            <a:avLst/>
          </a:prstGeom>
          <a:ln>
            <a:noFill/>
          </a:ln>
        </p:spPr>
      </p:pic>
      <p:sp>
        <p:nvSpPr>
          <p:cNvPr id="68" name="CustomShape 2"/>
          <p:cNvSpPr/>
          <p:nvPr/>
        </p:nvSpPr>
        <p:spPr>
          <a:xfrm>
            <a:off x="274320" y="1917360"/>
            <a:ext cx="85942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Ongoing activities: Data Fusion Contest 2018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Multi-sensor data with exciting new sensors: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Hyperspectral imagery (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VNIR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, 1-m GSD)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VHR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RGB imagery (5-cm GSD)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Multispectral-LiDAR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point clouds, intensity rasters and DSMs (0.5-m GSD)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4" descr=""/>
          <p:cNvPicPr/>
          <p:nvPr/>
        </p:nvPicPr>
        <p:blipFill>
          <a:blip r:embed="rId3"/>
          <a:stretch/>
        </p:blipFill>
        <p:spPr>
          <a:xfrm>
            <a:off x="251640" y="1251720"/>
            <a:ext cx="694800" cy="646200"/>
          </a:xfrm>
          <a:prstGeom prst="rect">
            <a:avLst/>
          </a:prstGeom>
          <a:ln>
            <a:noFill/>
          </a:ln>
        </p:spPr>
      </p:pic>
      <p:pic>
        <p:nvPicPr>
          <p:cNvPr id="70" name="図 11" descr=""/>
          <p:cNvPicPr/>
          <p:nvPr/>
        </p:nvPicPr>
        <p:blipFill>
          <a:blip r:embed="rId4"/>
          <a:stretch/>
        </p:blipFill>
        <p:spPr>
          <a:xfrm>
            <a:off x="6148800" y="3854880"/>
            <a:ext cx="2523240" cy="1359000"/>
          </a:xfrm>
          <a:prstGeom prst="rect">
            <a:avLst/>
          </a:prstGeom>
          <a:ln>
            <a:noFill/>
          </a:ln>
        </p:spPr>
      </p:pic>
      <p:sp>
        <p:nvSpPr>
          <p:cNvPr id="71" name="CustomShape 3"/>
          <p:cNvSpPr/>
          <p:nvPr/>
        </p:nvSpPr>
        <p:spPr>
          <a:xfrm>
            <a:off x="5263920" y="2358000"/>
            <a:ext cx="150264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MS LiDAR point cloud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CustomShape 4"/>
          <p:cNvSpPr/>
          <p:nvPr/>
        </p:nvSpPr>
        <p:spPr>
          <a:xfrm>
            <a:off x="6961320" y="3579120"/>
            <a:ext cx="96120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HS data cube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5"/>
          <a:stretch/>
        </p:blipFill>
        <p:spPr>
          <a:xfrm>
            <a:off x="640080" y="2615760"/>
            <a:ext cx="3708720" cy="92340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6"/>
          <a:stretch/>
        </p:blipFill>
        <p:spPr>
          <a:xfrm>
            <a:off x="640080" y="3719520"/>
            <a:ext cx="3708720" cy="923400"/>
          </a:xfrm>
          <a:prstGeom prst="rect">
            <a:avLst/>
          </a:prstGeom>
          <a:ln>
            <a:noFill/>
          </a:ln>
        </p:spPr>
      </p:pic>
      <p:sp>
        <p:nvSpPr>
          <p:cNvPr id="75" name="CustomShape 5"/>
          <p:cNvSpPr/>
          <p:nvPr/>
        </p:nvSpPr>
        <p:spPr>
          <a:xfrm>
            <a:off x="2081520" y="2358000"/>
            <a:ext cx="765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VHR imagery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6"/>
          <p:cNvSpPr/>
          <p:nvPr/>
        </p:nvSpPr>
        <p:spPr>
          <a:xfrm>
            <a:off x="2081520" y="3474000"/>
            <a:ext cx="765720" cy="2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20-class ground-truth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99080" y="1989360"/>
            <a:ext cx="5762880" cy="48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Ongoing activities: Data Fusion Contest 2018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Benchmark for urban land use and land cover classification (20 detailed urban classes with materials and vegetal subclasses):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Unclassified, Healthy grass, Stressed grass, Artificial turf, Evergreen / Deciduous trees, Bare earth, Water, Residential buildings, Commercial buildings, Roads, Sidewalks, Crosswalks, Major thoroughfares, Highways, Railways, Paved / Unpaved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parking lots, Cars, Trains, Stadium seats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 fusion and per-sensor tracks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936360" y="1283400"/>
            <a:ext cx="62982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Analysis and Data Fusion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2" descr=""/>
          <p:cNvPicPr/>
          <p:nvPr/>
        </p:nvPicPr>
        <p:blipFill>
          <a:blip r:embed="rId1"/>
          <a:stretch/>
        </p:blipFill>
        <p:spPr>
          <a:xfrm>
            <a:off x="6372360" y="908640"/>
            <a:ext cx="2646720" cy="1906200"/>
          </a:xfrm>
          <a:prstGeom prst="rect">
            <a:avLst/>
          </a:prstGeom>
          <a:ln>
            <a:noFill/>
          </a:ln>
        </p:spPr>
      </p:pic>
      <p:pic>
        <p:nvPicPr>
          <p:cNvPr id="80" name="Picture 4" descr=""/>
          <p:cNvPicPr/>
          <p:nvPr/>
        </p:nvPicPr>
        <p:blipFill>
          <a:blip r:embed="rId2"/>
          <a:stretch/>
        </p:blipFill>
        <p:spPr>
          <a:xfrm>
            <a:off x="251640" y="1251720"/>
            <a:ext cx="694800" cy="64620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5761080" y="3997080"/>
            <a:ext cx="3382200" cy="80496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4"/>
          <a:stretch/>
        </p:blipFill>
        <p:spPr>
          <a:xfrm>
            <a:off x="5760720" y="4987800"/>
            <a:ext cx="3382560" cy="80496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5"/>
          <a:stretch/>
        </p:blipFill>
        <p:spPr>
          <a:xfrm>
            <a:off x="5761080" y="2958480"/>
            <a:ext cx="3381840" cy="85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71080" y="1989360"/>
            <a:ext cx="5763960" cy="48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Ongoing activities: Data Fusion Contest 2018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Calendar: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Training set (1.4km² in central Houston) was released on Jan. 15</a:t>
            </a:r>
            <a:r>
              <a:rPr b="0" lang="en-US" sz="20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i="1" lang="en-US" sz="2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→ </a:t>
            </a:r>
            <a:r>
              <a:rPr b="0" i="1" lang="en-US" sz="2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253 downloads so far, better than 2017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Test set (3.5km²) will be disclosed on March 13</a:t>
            </a:r>
            <a:r>
              <a:rPr b="0" lang="en-US" sz="20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Submission deadline on DASE is March 25</a:t>
            </a:r>
            <a:r>
              <a:rPr b="0" lang="en-US" sz="20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Prizes: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r>
            <a:r>
              <a:rPr b="0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to 4</a:t>
            </a:r>
            <a:r>
              <a:rPr b="0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teams: IEEE Certificates of Recognition +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IGARSS invited session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r>
            <a:r>
              <a:rPr b="0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and 2</a:t>
            </a:r>
            <a:r>
              <a:rPr b="0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teams: co-author JSTARS submission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</a:t>
            </a:r>
            <a:r>
              <a:rPr b="0" lang="en-US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team: NVIDIA GPU graphic card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936360" y="1283400"/>
            <a:ext cx="62982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Image Analysis and Data Fusion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2" descr=""/>
          <p:cNvPicPr/>
          <p:nvPr/>
        </p:nvPicPr>
        <p:blipFill>
          <a:blip r:embed="rId1"/>
          <a:stretch/>
        </p:blipFill>
        <p:spPr>
          <a:xfrm>
            <a:off x="6372360" y="908640"/>
            <a:ext cx="2646720" cy="1906200"/>
          </a:xfrm>
          <a:prstGeom prst="rect">
            <a:avLst/>
          </a:prstGeom>
          <a:ln>
            <a:noFill/>
          </a:ln>
        </p:spPr>
      </p:pic>
      <p:pic>
        <p:nvPicPr>
          <p:cNvPr id="87" name="Picture 4" descr=""/>
          <p:cNvPicPr/>
          <p:nvPr/>
        </p:nvPicPr>
        <p:blipFill>
          <a:blip r:embed="rId2"/>
          <a:stretch/>
        </p:blipFill>
        <p:spPr>
          <a:xfrm>
            <a:off x="251640" y="1251720"/>
            <a:ext cx="694800" cy="64620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3"/>
          <a:stretch/>
        </p:blipFill>
        <p:spPr>
          <a:xfrm>
            <a:off x="5761080" y="4033080"/>
            <a:ext cx="3382200" cy="80496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4"/>
          <a:stretch/>
        </p:blipFill>
        <p:spPr>
          <a:xfrm>
            <a:off x="5760720" y="5095800"/>
            <a:ext cx="3382560" cy="80496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5"/>
          <a:stretch/>
        </p:blipFill>
        <p:spPr>
          <a:xfrm>
            <a:off x="5761080" y="2958480"/>
            <a:ext cx="3381840" cy="85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1354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Hajnsek, Irena</dc:creator>
  <dc:description/>
  <dc:language>en-US</dc:language>
  <cp:lastModifiedBy/>
  <cp:lastPrinted>2017-07-12T09:18:10Z</cp:lastPrinted>
  <dcterms:modified xsi:type="dcterms:W3CDTF">2018-02-22T16:02:38Z</dcterms:modified>
  <cp:revision>523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画面に合わせる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